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9" r:id="rId2"/>
    <p:sldId id="270" r:id="rId3"/>
    <p:sldId id="280" r:id="rId4"/>
    <p:sldId id="281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81">
          <p15:clr>
            <a:srgbClr val="A4A3A4"/>
          </p15:clr>
        </p15:guide>
        <p15:guide id="2" orient="horz" pos="278" userDrawn="1">
          <p15:clr>
            <a:srgbClr val="A4A3A4"/>
          </p15:clr>
        </p15:guide>
        <p15:guide id="3" pos="2880">
          <p15:clr>
            <a:srgbClr val="A4A3A4"/>
          </p15:clr>
        </p15:guide>
        <p15:guide id="4" pos="340">
          <p15:clr>
            <a:srgbClr val="A4A3A4"/>
          </p15:clr>
        </p15:guide>
        <p15:guide id="5" pos="5556">
          <p15:clr>
            <a:srgbClr val="A4A3A4"/>
          </p15:clr>
        </p15:guide>
        <p15:guide id="6" pos="385" userDrawn="1">
          <p15:clr>
            <a:srgbClr val="A4A3A4"/>
          </p15:clr>
        </p15:guide>
        <p15:guide id="7" pos="2064" userDrawn="1">
          <p15:clr>
            <a:srgbClr val="A4A3A4"/>
          </p15:clr>
        </p15:guide>
        <p15:guide id="8" pos="2132" userDrawn="1">
          <p15:clr>
            <a:srgbClr val="A4A3A4"/>
          </p15:clr>
        </p15:guide>
        <p15:guide id="9" pos="3810" userDrawn="1">
          <p15:clr>
            <a:srgbClr val="A4A3A4"/>
          </p15:clr>
        </p15:guide>
        <p15:guide id="10" pos="3878" userDrawn="1">
          <p15:clr>
            <a:srgbClr val="A4A3A4"/>
          </p15:clr>
        </p15:guide>
        <p15:guide id="11" orient="horz" pos="2546" userDrawn="1">
          <p15:clr>
            <a:srgbClr val="A4A3A4"/>
          </p15:clr>
        </p15:guide>
        <p15:guide id="12" orient="horz" pos="3952" userDrawn="1">
          <p15:clr>
            <a:srgbClr val="A4A3A4"/>
          </p15:clr>
        </p15:guide>
        <p15:guide id="13" orient="horz" pos="3770" userDrawn="1">
          <p15:clr>
            <a:srgbClr val="A4A3A4"/>
          </p15:clr>
        </p15:guide>
        <p15:guide id="14" orient="horz" pos="411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F543"/>
    <a:srgbClr val="C20E1A"/>
    <a:srgbClr val="007FC5"/>
    <a:srgbClr val="0087CC"/>
    <a:srgbClr val="4172AD"/>
    <a:srgbClr val="CD6209"/>
    <a:srgbClr val="F5770F"/>
    <a:srgbClr val="F68B32"/>
    <a:srgbClr val="7099C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6843" autoAdjust="0"/>
  </p:normalViewPr>
  <p:slideViewPr>
    <p:cSldViewPr snapToObjects="1" showGuides="1">
      <p:cViewPr varScale="1">
        <p:scale>
          <a:sx n="71" d="100"/>
          <a:sy n="71" d="100"/>
        </p:scale>
        <p:origin x="-1122" y="-90"/>
      </p:cViewPr>
      <p:guideLst>
        <p:guide orient="horz" pos="981"/>
        <p:guide orient="horz" pos="278"/>
        <p:guide orient="horz" pos="2546"/>
        <p:guide orient="horz" pos="3952"/>
        <p:guide orient="horz" pos="3770"/>
        <p:guide orient="horz" pos="4110"/>
        <p:guide pos="2880"/>
        <p:guide pos="340"/>
        <p:guide pos="5556"/>
        <p:guide pos="385"/>
        <p:guide pos="2064"/>
        <p:guide pos="2132"/>
        <p:guide pos="3810"/>
        <p:guide pos="3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D7620-6E79-4548-85A5-36DEE2053F1A}" type="datetimeFigureOut">
              <a:rPr lang="cs-CZ" smtClean="0"/>
              <a:pPr/>
              <a:t>7.10.2021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C6C25-428B-4C7E-A65E-45EED347F4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521676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93BA1-E74F-4166-B84A-2306D20973BC}" type="datetimeFigureOut">
              <a:rPr lang="cs-CZ" smtClean="0"/>
              <a:pPr/>
              <a:t>7.10.2021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6ED92-20AF-4C8D-A1F4-C7BE17A5143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001943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7.10.2021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7.10.2021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7.10.2021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7.10.2021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7.10.2021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7.10.2021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7.10.2021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7.10.2021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7.10.2021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7.10.2021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7.10.2021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70218-60D8-4C02-9A30-55662E375C3C}" type="datetimeFigureOut">
              <a:rPr lang="cs-CZ" smtClean="0"/>
              <a:pPr/>
              <a:t>7.10.2021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G:\!!Prace\Loga\_logo FN H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2090" y="332656"/>
            <a:ext cx="1348254" cy="1369025"/>
          </a:xfrm>
          <a:prstGeom prst="rect">
            <a:avLst/>
          </a:prstGeom>
          <a:noFill/>
        </p:spPr>
      </p:pic>
      <p:sp>
        <p:nvSpPr>
          <p:cNvPr id="2" name="TextovéPole 1"/>
          <p:cNvSpPr txBox="1"/>
          <p:nvPr/>
        </p:nvSpPr>
        <p:spPr>
          <a:xfrm>
            <a:off x="187595" y="2348880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Zdravotnický materiál</a:t>
            </a:r>
          </a:p>
          <a:p>
            <a:pPr algn="ctr"/>
            <a:r>
              <a:rPr lang="cs-CZ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ERGONOMIE, ZVYKLOSTI, ZKUŠENOSTI</a:t>
            </a:r>
            <a:endParaRPr lang="cs-CZ" sz="36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Podnadpis 2"/>
          <p:cNvSpPr>
            <a:spLocks noGrp="1"/>
          </p:cNvSpPr>
          <p:nvPr>
            <p:ph type="subTitle" idx="1"/>
          </p:nvPr>
        </p:nvSpPr>
        <p:spPr>
          <a:xfrm>
            <a:off x="1398547" y="5902424"/>
            <a:ext cx="6400800" cy="622920"/>
          </a:xfrm>
        </p:spPr>
        <p:txBody>
          <a:bodyPr/>
          <a:lstStyle/>
          <a:p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www.</a:t>
            </a:r>
            <a:r>
              <a:rPr lang="cs-CZ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fnhk.cz</a:t>
            </a:r>
            <a:endParaRPr lang="cs-CZ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cxnSp>
        <p:nvCxnSpPr>
          <p:cNvPr id="15" name="Přímá spojovací čára 9"/>
          <p:cNvCxnSpPr/>
          <p:nvPr/>
        </p:nvCxnSpPr>
        <p:spPr>
          <a:xfrm>
            <a:off x="6128255" y="6237312"/>
            <a:ext cx="2484276" cy="0"/>
          </a:xfrm>
          <a:prstGeom prst="line">
            <a:avLst/>
          </a:prstGeom>
          <a:ln w="190500" cap="rnd">
            <a:solidFill>
              <a:srgbClr val="007FC5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6"/>
          <p:cNvCxnSpPr/>
          <p:nvPr/>
        </p:nvCxnSpPr>
        <p:spPr>
          <a:xfrm>
            <a:off x="657879" y="6237312"/>
            <a:ext cx="2411760" cy="0"/>
          </a:xfrm>
          <a:prstGeom prst="line">
            <a:avLst/>
          </a:prstGeom>
          <a:ln w="190500" cap="rnd">
            <a:solidFill>
              <a:srgbClr val="007FC5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672090" y="4282514"/>
            <a:ext cx="7772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FC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Fakultní nemocnice Hradce Králové</a:t>
            </a:r>
          </a:p>
        </p:txBody>
      </p:sp>
    </p:spTree>
    <p:extLst>
      <p:ext uri="{BB962C8B-B14F-4D97-AF65-F5344CB8AC3E}">
        <p14:creationId xmlns="" xmlns:p14="http://schemas.microsoft.com/office/powerpoint/2010/main" val="84375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LineDrawing/>
                    </a14:imgEffect>
                  </a14:imgLayer>
                </a14:imgProps>
              </a:ext>
            </a:extLst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750" y="188640"/>
            <a:ext cx="7772400" cy="720080"/>
          </a:xfrm>
        </p:spPr>
        <p:txBody>
          <a:bodyPr lIns="0" tIns="0" rIns="0" bIns="0">
            <a:noAutofit/>
          </a:bodyPr>
          <a:lstStyle/>
          <a:p>
            <a:pPr algn="l"/>
            <a:r>
              <a:rPr lang="cs-CZ" sz="3200" b="1" dirty="0" smtClean="0">
                <a:solidFill>
                  <a:srgbClr val="007FC5"/>
                </a:solidFill>
                <a:cs typeface="Arial" pitchFamily="34" charset="0"/>
              </a:rPr>
              <a:t>ZM - Ergonomie, zvyklosti, zkušenosti</a:t>
            </a:r>
            <a:endParaRPr lang="cs-CZ" sz="3200" b="1" dirty="0">
              <a:solidFill>
                <a:srgbClr val="007FC5"/>
              </a:solidFill>
              <a:cs typeface="Arial" pitchFamily="34" charset="0"/>
            </a:endParaRPr>
          </a:p>
        </p:txBody>
      </p:sp>
      <p:sp>
        <p:nvSpPr>
          <p:cNvPr id="16" name="Zástupný symbol pro obsah 6"/>
          <p:cNvSpPr txBox="1">
            <a:spLocks/>
          </p:cNvSpPr>
          <p:nvPr/>
        </p:nvSpPr>
        <p:spPr>
          <a:xfrm>
            <a:off x="457199" y="1556792"/>
            <a:ext cx="8362951" cy="3847207"/>
          </a:xfrm>
          <a:prstGeom prst="rect">
            <a:avLst/>
          </a:prstGeom>
        </p:spPr>
        <p:txBody>
          <a:bodyPr vert="horz" wrap="square" lIns="91440" tIns="45720" rIns="91440" bIns="45720" numCol="1" rtlCol="0">
            <a:spAutoFit/>
          </a:bodyPr>
          <a:lstStyle/>
          <a:p>
            <a:pPr marL="342900" indent="-3429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cs-CZ" altLang="cs-CZ" sz="2200" b="1" dirty="0" smtClean="0"/>
              <a:t>Pohled zdravotnického personálu</a:t>
            </a:r>
            <a:endParaRPr lang="cs-CZ" altLang="cs-CZ" sz="2200" b="1" dirty="0"/>
          </a:p>
          <a:p>
            <a:pPr marL="800100" lvl="1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 smtClean="0"/>
              <a:t>Nejlépe jako požadavky na předmět plnění („</a:t>
            </a:r>
            <a:r>
              <a:rPr lang="cs-CZ" altLang="cs-CZ" sz="2000" dirty="0" err="1" smtClean="0"/>
              <a:t>nepodkročitelné</a:t>
            </a:r>
            <a:r>
              <a:rPr lang="cs-CZ" altLang="cs-CZ" sz="2000" dirty="0" smtClean="0"/>
              <a:t>“)</a:t>
            </a:r>
            <a:endParaRPr lang="cs-CZ" altLang="cs-CZ" sz="2000" dirty="0"/>
          </a:p>
          <a:p>
            <a:pPr marL="800100" lvl="1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 smtClean="0"/>
              <a:t>Ohrožení zdraví pacienta</a:t>
            </a:r>
          </a:p>
          <a:p>
            <a:pPr marL="800100" lvl="1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 smtClean="0"/>
              <a:t>Pracovní „</a:t>
            </a:r>
            <a:r>
              <a:rPr lang="cs-CZ" altLang="cs-CZ" sz="2000" dirty="0" err="1" smtClean="0"/>
              <a:t>diskomfort</a:t>
            </a:r>
            <a:r>
              <a:rPr lang="cs-CZ" altLang="cs-CZ" sz="2000" dirty="0" smtClean="0"/>
              <a:t>“</a:t>
            </a:r>
          </a:p>
          <a:p>
            <a:pPr marL="800100" lvl="1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 smtClean="0"/>
              <a:t>Časové hledisko</a:t>
            </a:r>
            <a:endParaRPr lang="cs-CZ" altLang="cs-CZ" sz="2000" dirty="0"/>
          </a:p>
          <a:p>
            <a:pPr marL="358775" indent="-358775">
              <a:lnSpc>
                <a:spcPct val="200000"/>
              </a:lnSpc>
              <a:buFont typeface="Courier New" panose="02070309020205020404" pitchFamily="49" charset="0"/>
              <a:buChar char="o"/>
              <a:tabLst>
                <a:tab pos="896938" algn="l"/>
              </a:tabLst>
            </a:pPr>
            <a:endParaRPr lang="cs-CZ" altLang="cs-CZ" sz="2000" b="1" dirty="0"/>
          </a:p>
        </p:txBody>
      </p:sp>
      <p:pic>
        <p:nvPicPr>
          <p:cNvPr id="17" name="Picture 2" descr="G:\!!Prace\Loga\_logo FN H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31173" y="6194028"/>
            <a:ext cx="501549" cy="509276"/>
          </a:xfrm>
          <a:prstGeom prst="rect">
            <a:avLst/>
          </a:prstGeom>
          <a:noFill/>
        </p:spPr>
      </p:pic>
      <p:pic>
        <p:nvPicPr>
          <p:cNvPr id="19" name="Obrázek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1575" y="6376658"/>
            <a:ext cx="632425" cy="144017"/>
          </a:xfrm>
          <a:prstGeom prst="rect">
            <a:avLst/>
          </a:prstGeom>
        </p:spPr>
      </p:pic>
      <p:pic>
        <p:nvPicPr>
          <p:cNvPr id="20" name="Obrázek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39" y="980728"/>
            <a:ext cx="8594761" cy="139015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609" b="2609"/>
          <a:stretch/>
        </p:blipFill>
        <p:spPr>
          <a:xfrm>
            <a:off x="-6938" y="6388139"/>
            <a:ext cx="7459258" cy="1364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LineDrawing/>
                    </a14:imgEffect>
                  </a14:imgLayer>
                </a14:imgProps>
              </a:ext>
            </a:extLst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750" y="188640"/>
            <a:ext cx="7772400" cy="720080"/>
          </a:xfrm>
        </p:spPr>
        <p:txBody>
          <a:bodyPr lIns="0" tIns="0" rIns="0" bIns="0">
            <a:noAutofit/>
          </a:bodyPr>
          <a:lstStyle/>
          <a:p>
            <a:pPr algn="l"/>
            <a:r>
              <a:rPr lang="cs-CZ" sz="3200" b="1" dirty="0" smtClean="0">
                <a:solidFill>
                  <a:srgbClr val="007FC5"/>
                </a:solidFill>
                <a:cs typeface="Arial" pitchFamily="34" charset="0"/>
              </a:rPr>
              <a:t>ZM - Ergonomie, zvyklosti, zkušenosti</a:t>
            </a:r>
            <a:endParaRPr lang="cs-CZ" sz="3200" b="1" dirty="0">
              <a:solidFill>
                <a:srgbClr val="007FC5"/>
              </a:solidFill>
              <a:cs typeface="Arial" pitchFamily="34" charset="0"/>
            </a:endParaRPr>
          </a:p>
        </p:txBody>
      </p:sp>
      <p:sp>
        <p:nvSpPr>
          <p:cNvPr id="16" name="Zástupný symbol pro obsah 6"/>
          <p:cNvSpPr txBox="1">
            <a:spLocks/>
          </p:cNvSpPr>
          <p:nvPr/>
        </p:nvSpPr>
        <p:spPr>
          <a:xfrm>
            <a:off x="457199" y="1556792"/>
            <a:ext cx="8362951" cy="4462760"/>
          </a:xfrm>
          <a:prstGeom prst="rect">
            <a:avLst/>
          </a:prstGeom>
        </p:spPr>
        <p:txBody>
          <a:bodyPr vert="horz" wrap="square" lIns="91440" tIns="45720" rIns="91440" bIns="45720" numCol="1" rtlCol="0">
            <a:spAutoFit/>
          </a:bodyPr>
          <a:lstStyle/>
          <a:p>
            <a:pPr marL="342900" indent="-3429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cs-CZ" altLang="cs-CZ" sz="2200" b="1" dirty="0" smtClean="0"/>
              <a:t>Pohled ZZVZ/rozhodovací praxe</a:t>
            </a:r>
            <a:endParaRPr lang="cs-CZ" altLang="cs-CZ" sz="2200" b="1" dirty="0"/>
          </a:p>
          <a:p>
            <a:pPr marL="800100" lvl="1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 smtClean="0"/>
              <a:t>Různá ZZ používají odlišný zdravotnický materiál k naplnění stejných potřeb</a:t>
            </a:r>
            <a:endParaRPr lang="cs-CZ" altLang="cs-CZ" sz="2000" dirty="0"/>
          </a:p>
          <a:p>
            <a:pPr marL="800100" lvl="1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 smtClean="0"/>
              <a:t>Návyky uživatelů nezakládají možnost omezení hospodářské soutěže </a:t>
            </a:r>
          </a:p>
          <a:p>
            <a:pPr marL="800100" lvl="1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 smtClean="0"/>
              <a:t>Je možné překlenout požadavky na zaškolení/zaučení</a:t>
            </a:r>
          </a:p>
          <a:p>
            <a:pPr marL="800100" lvl="1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 smtClean="0"/>
              <a:t>Subjektivní  kritérium</a:t>
            </a:r>
            <a:endParaRPr lang="cs-CZ" altLang="cs-CZ" sz="2000" dirty="0"/>
          </a:p>
          <a:p>
            <a:pPr marL="358775" indent="-358775">
              <a:lnSpc>
                <a:spcPct val="200000"/>
              </a:lnSpc>
              <a:buFont typeface="Courier New" panose="02070309020205020404" pitchFamily="49" charset="0"/>
              <a:buChar char="o"/>
              <a:tabLst>
                <a:tab pos="896938" algn="l"/>
              </a:tabLst>
            </a:pPr>
            <a:endParaRPr lang="cs-CZ" altLang="cs-CZ" sz="2000" b="1" dirty="0"/>
          </a:p>
        </p:txBody>
      </p:sp>
      <p:pic>
        <p:nvPicPr>
          <p:cNvPr id="17" name="Picture 2" descr="G:\!!Prace\Loga\_logo FN H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31173" y="6194028"/>
            <a:ext cx="501549" cy="509276"/>
          </a:xfrm>
          <a:prstGeom prst="rect">
            <a:avLst/>
          </a:prstGeom>
          <a:noFill/>
        </p:spPr>
      </p:pic>
      <p:pic>
        <p:nvPicPr>
          <p:cNvPr id="19" name="Obrázek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1575" y="6376658"/>
            <a:ext cx="632425" cy="144017"/>
          </a:xfrm>
          <a:prstGeom prst="rect">
            <a:avLst/>
          </a:prstGeom>
        </p:spPr>
      </p:pic>
      <p:pic>
        <p:nvPicPr>
          <p:cNvPr id="20" name="Obrázek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39" y="980728"/>
            <a:ext cx="8594761" cy="139015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609" b="2609"/>
          <a:stretch/>
        </p:blipFill>
        <p:spPr>
          <a:xfrm>
            <a:off x="-6938" y="6388139"/>
            <a:ext cx="7459258" cy="13648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LineDrawing/>
                    </a14:imgEffect>
                  </a14:imgLayer>
                </a14:imgProps>
              </a:ext>
            </a:extLst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750" y="188640"/>
            <a:ext cx="7772400" cy="720080"/>
          </a:xfrm>
        </p:spPr>
        <p:txBody>
          <a:bodyPr lIns="0" tIns="0" rIns="0" bIns="0">
            <a:noAutofit/>
          </a:bodyPr>
          <a:lstStyle/>
          <a:p>
            <a:pPr algn="l"/>
            <a:r>
              <a:rPr lang="cs-CZ" sz="3200" b="1" dirty="0" smtClean="0">
                <a:solidFill>
                  <a:srgbClr val="007FC5"/>
                </a:solidFill>
                <a:cs typeface="Arial" pitchFamily="34" charset="0"/>
              </a:rPr>
              <a:t>ZM - Ergonomie, zvyklosti, zkušenosti</a:t>
            </a:r>
            <a:endParaRPr lang="cs-CZ" sz="3200" b="1" dirty="0">
              <a:solidFill>
                <a:srgbClr val="007FC5"/>
              </a:solidFill>
              <a:cs typeface="Arial" pitchFamily="34" charset="0"/>
            </a:endParaRPr>
          </a:p>
        </p:txBody>
      </p:sp>
      <p:sp>
        <p:nvSpPr>
          <p:cNvPr id="16" name="Zástupný symbol pro obsah 6"/>
          <p:cNvSpPr txBox="1">
            <a:spLocks/>
          </p:cNvSpPr>
          <p:nvPr/>
        </p:nvSpPr>
        <p:spPr>
          <a:xfrm>
            <a:off x="457199" y="1556792"/>
            <a:ext cx="8362951" cy="3847207"/>
          </a:xfrm>
          <a:prstGeom prst="rect">
            <a:avLst/>
          </a:prstGeom>
        </p:spPr>
        <p:txBody>
          <a:bodyPr vert="horz" wrap="square" lIns="91440" tIns="45720" rIns="91440" bIns="45720" numCol="1" rtlCol="0">
            <a:spAutoFit/>
          </a:bodyPr>
          <a:lstStyle/>
          <a:p>
            <a:pPr marL="342900" indent="-3429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cs-CZ" altLang="cs-CZ" sz="2200" b="1" dirty="0" smtClean="0"/>
              <a:t>Existence možného kompromisu </a:t>
            </a:r>
            <a:r>
              <a:rPr lang="cs-CZ" altLang="cs-CZ" sz="2200" b="1" smtClean="0"/>
              <a:t>/ řešení??</a:t>
            </a:r>
            <a:endParaRPr lang="cs-CZ" altLang="cs-CZ" sz="2200" b="1" dirty="0"/>
          </a:p>
          <a:p>
            <a:pPr marL="800100" lvl="1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 smtClean="0"/>
              <a:t>Zvýhodnění vybraných vlastností  pro určitý typ vyšetření</a:t>
            </a:r>
          </a:p>
          <a:p>
            <a:pPr marL="1257300" lvl="2" indent="-342900">
              <a:lnSpc>
                <a:spcPct val="200000"/>
              </a:lnSpc>
              <a:buFont typeface="Wingdings" pitchFamily="2" charset="2"/>
              <a:buChar char="§"/>
            </a:pPr>
            <a:r>
              <a:rPr lang="cs-CZ" altLang="cs-CZ" sz="2000" dirty="0" smtClean="0"/>
              <a:t>Studie</a:t>
            </a:r>
          </a:p>
          <a:p>
            <a:pPr marL="1257300" lvl="2" indent="-342900">
              <a:lnSpc>
                <a:spcPct val="200000"/>
              </a:lnSpc>
              <a:buFont typeface="Wingdings" pitchFamily="2" charset="2"/>
              <a:buChar char="§"/>
            </a:pPr>
            <a:r>
              <a:rPr lang="cs-CZ" altLang="cs-CZ" sz="2000" dirty="0" smtClean="0"/>
              <a:t>Objektivizování hodnocení (vícečlenná komise, </a:t>
            </a:r>
            <a:r>
              <a:rPr lang="cs-CZ" altLang="cs-CZ" sz="2000" dirty="0" err="1" smtClean="0"/>
              <a:t>škálování</a:t>
            </a:r>
            <a:r>
              <a:rPr lang="cs-CZ" altLang="cs-CZ" sz="2000" dirty="0" smtClean="0"/>
              <a:t>,…)</a:t>
            </a:r>
          </a:p>
          <a:p>
            <a:pPr marL="1257300" lvl="2" indent="-342900">
              <a:lnSpc>
                <a:spcPct val="200000"/>
              </a:lnSpc>
              <a:buFont typeface="Wingdings" pitchFamily="2" charset="2"/>
              <a:buChar char="§"/>
            </a:pPr>
            <a:r>
              <a:rPr lang="cs-CZ" altLang="cs-CZ" sz="2000" dirty="0" smtClean="0"/>
              <a:t>…</a:t>
            </a:r>
            <a:endParaRPr lang="cs-CZ" altLang="cs-CZ" sz="2000" dirty="0"/>
          </a:p>
          <a:p>
            <a:pPr marL="358775" indent="-358775">
              <a:lnSpc>
                <a:spcPct val="200000"/>
              </a:lnSpc>
              <a:buFont typeface="Courier New" panose="02070309020205020404" pitchFamily="49" charset="0"/>
              <a:buChar char="o"/>
              <a:tabLst>
                <a:tab pos="896938" algn="l"/>
              </a:tabLst>
            </a:pPr>
            <a:endParaRPr lang="cs-CZ" altLang="cs-CZ" sz="2000" b="1" dirty="0"/>
          </a:p>
        </p:txBody>
      </p:sp>
      <p:pic>
        <p:nvPicPr>
          <p:cNvPr id="17" name="Picture 2" descr="G:\!!Prace\Loga\_logo FN H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31173" y="6194028"/>
            <a:ext cx="501549" cy="509276"/>
          </a:xfrm>
          <a:prstGeom prst="rect">
            <a:avLst/>
          </a:prstGeom>
          <a:noFill/>
        </p:spPr>
      </p:pic>
      <p:pic>
        <p:nvPicPr>
          <p:cNvPr id="19" name="Obrázek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1575" y="6376658"/>
            <a:ext cx="632425" cy="144017"/>
          </a:xfrm>
          <a:prstGeom prst="rect">
            <a:avLst/>
          </a:prstGeom>
        </p:spPr>
      </p:pic>
      <p:pic>
        <p:nvPicPr>
          <p:cNvPr id="20" name="Obrázek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39" y="980728"/>
            <a:ext cx="8594761" cy="139015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609" b="2609"/>
          <a:stretch/>
        </p:blipFill>
        <p:spPr>
          <a:xfrm>
            <a:off x="-6938" y="6388139"/>
            <a:ext cx="7459258" cy="13648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2091</TotalTime>
  <Words>105</Words>
  <Application>Microsoft Office PowerPoint</Application>
  <PresentationFormat>Předvádění na obrazovce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Snímek 1</vt:lpstr>
      <vt:lpstr>ZM - Ergonomie, zvyklosti, zkušenosti</vt:lpstr>
      <vt:lpstr>ZM - Ergonomie, zvyklosti, zkušenosti</vt:lpstr>
      <vt:lpstr>ZM - Ergonomie, zvyklosti, zkušenosti</vt:lpstr>
    </vt:vector>
  </TitlesOfParts>
  <Company>FNHK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kopecji1</dc:creator>
  <cp:lastModifiedBy>Duchy</cp:lastModifiedBy>
  <cp:revision>292</cp:revision>
  <cp:lastPrinted>2019-09-11T04:31:50Z</cp:lastPrinted>
  <dcterms:created xsi:type="dcterms:W3CDTF">2017-12-19T08:01:14Z</dcterms:created>
  <dcterms:modified xsi:type="dcterms:W3CDTF">2021-10-07T12:27:38Z</dcterms:modified>
</cp:coreProperties>
</file>